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302" r:id="rId3"/>
    <p:sldId id="303" r:id="rId4"/>
    <p:sldId id="301" r:id="rId5"/>
    <p:sldId id="300" r:id="rId6"/>
    <p:sldId id="258" r:id="rId7"/>
    <p:sldId id="260" r:id="rId8"/>
    <p:sldId id="259" r:id="rId9"/>
    <p:sldId id="261" r:id="rId10"/>
    <p:sldId id="277" r:id="rId11"/>
    <p:sldId id="299" r:id="rId12"/>
    <p:sldId id="26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3131" autoAdjust="0"/>
  </p:normalViewPr>
  <p:slideViewPr>
    <p:cSldViewPr>
      <p:cViewPr>
        <p:scale>
          <a:sx n="100" d="100"/>
          <a:sy n="100" d="100"/>
        </p:scale>
        <p:origin x="-3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BDAEE6-A8E1-4188-85BB-C300A9097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Try squinting your eyes!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DAEE6-A8E1-4188-85BB-C300A9097A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89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- Note that I and j are not x and y, they are simply sampling the set of points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1CC1ED-A6FF-40C9-B075-6BC1B6A5540D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52030-A336-4E21-A076-23F29337E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1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1CC7D-829E-4620-8CB5-F4586B027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9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9039-71DD-42C4-936C-64CA5375A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2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9D146-EC4B-4FB6-89BC-16CFF2F19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4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67DD9-9302-4D02-AF10-13A7C816C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5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DD45F-AC7D-4637-89F2-8FDF1265C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CEC39-B6EA-469B-887F-0892C20F2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7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2E743-FD87-4A36-80DB-E2F503984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99DEF-96D2-400B-87C1-28CB70312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2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B8E0C-0D94-4FB3-9A0E-0F5A48932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6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DBE17-418D-4745-8FBC-FF27675D1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1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71566-6C37-4675-A0F4-17DD5B914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4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jan.ucc.nau.edu/~rcb7/namNm15.jp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067E5E8B-E8BE-4757-BCCF-23CD6183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Analysis Tools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Analysis Tools</a:t>
            </a:r>
          </a:p>
          <a:p>
            <a:pPr lvl="1"/>
            <a:r>
              <a:rPr lang="en-US" smtClean="0"/>
              <a:t>Vector Analysis</a:t>
            </a:r>
          </a:p>
          <a:p>
            <a:r>
              <a:rPr lang="en-US" smtClean="0"/>
              <a:t>Spatial Analyst</a:t>
            </a:r>
          </a:p>
          <a:p>
            <a:pPr lvl="1"/>
            <a:r>
              <a:rPr lang="en-US" smtClean="0"/>
              <a:t>Raster Analysis</a:t>
            </a:r>
          </a:p>
          <a:p>
            <a:r>
              <a:rPr lang="en-US" smtClean="0"/>
              <a:t>Geostatistical Analyst</a:t>
            </a:r>
          </a:p>
          <a:p>
            <a:pPr lvl="1"/>
            <a:r>
              <a:rPr lang="en-US" smtClean="0"/>
              <a:t>Interpolation</a:t>
            </a:r>
          </a:p>
          <a:p>
            <a:r>
              <a:rPr lang="en-US" smtClean="0"/>
              <a:t>Spatial Statistics</a:t>
            </a:r>
          </a:p>
          <a:p>
            <a:pPr lvl="1"/>
            <a:r>
              <a:rPr lang="en-US" smtClean="0"/>
              <a:t>Patterns</a:t>
            </a:r>
          </a:p>
          <a:p>
            <a:pPr lvl="1"/>
            <a:r>
              <a:rPr lang="en-US" smtClean="0"/>
              <a:t>Clusters</a:t>
            </a:r>
          </a:p>
          <a:p>
            <a:endParaRPr lang="en-US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828800"/>
            <a:ext cx="32146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Moran’s I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1295400"/>
            <a:ext cx="7720012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Spatial Autocorrelation Game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Northern Kentucky University</a:t>
            </a:r>
          </a:p>
          <a:p>
            <a:pPr lvl="1"/>
            <a:r>
              <a:rPr lang="en-US" smtClean="0"/>
              <a:t>http://www.nku.edu/~longa/cgi-bin/cgi-tcl-examples/generic/SA/SA.cgi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measures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Geary’s C</a:t>
            </a:r>
          </a:p>
          <a:p>
            <a:pPr lvl="1"/>
            <a:r>
              <a:rPr lang="en-US" smtClean="0"/>
              <a:t>Inversely related to Moran’s I</a:t>
            </a:r>
          </a:p>
          <a:p>
            <a:pPr lvl="1"/>
            <a:r>
              <a:rPr lang="en-US" smtClean="0"/>
              <a:t>More sensitive to local spatial correlation</a:t>
            </a:r>
          </a:p>
          <a:p>
            <a:pPr lvl="1"/>
            <a:endParaRPr lang="en-US" smtClean="0"/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00200" y="3733800"/>
            <a:ext cx="6715620" cy="128272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 – self</a:t>
            </a:r>
          </a:p>
          <a:p>
            <a:r>
              <a:rPr lang="en-US" dirty="0" smtClean="0"/>
              <a:t>Correlation - related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6477000"/>
            <a:ext cx="7195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Does this signal have auto-correlation?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5907087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593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Components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39624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81800" y="2062718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Random Component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772275" y="5155684"/>
            <a:ext cx="1564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Uniform</a:t>
            </a:r>
            <a:endParaRPr lang="en-US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12065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607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Correlation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statisticians see correlation as bad because it can lead to results that are misinterpreted</a:t>
            </a:r>
          </a:p>
          <a:p>
            <a:r>
              <a:rPr lang="en-US" dirty="0" smtClean="0"/>
              <a:t>Spatial auto-correlation can be bad for the same reason so we must detect it</a:t>
            </a:r>
          </a:p>
          <a:p>
            <a:r>
              <a:rPr lang="en-US" dirty="0" smtClean="0"/>
              <a:t>Without spatial auto-correlation, we should not be doing spatial interpolation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6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Law of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"Everything is related to everything else, but near things are more related than distant things</a:t>
            </a:r>
            <a:r>
              <a:rPr lang="en-US" dirty="0" smtClean="0"/>
              <a:t>.“</a:t>
            </a:r>
          </a:p>
          <a:p>
            <a:pPr lvl="1"/>
            <a:r>
              <a:rPr lang="en-US" dirty="0" smtClean="0"/>
              <a:t>Waldo </a:t>
            </a:r>
            <a:r>
              <a:rPr lang="en-US" dirty="0" err="1" smtClean="0"/>
              <a:t>Tobler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1970) "A computer movie simulating urban growth in the Detroit region". Economic Geography</a:t>
            </a:r>
          </a:p>
        </p:txBody>
      </p:sp>
    </p:spTree>
    <p:extLst>
      <p:ext uri="{BB962C8B-B14F-4D97-AF65-F5344CB8AC3E}">
        <p14:creationId xmlns:p14="http://schemas.microsoft.com/office/powerpoint/2010/main" val="4089988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Measuring Autocorrelation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Moran’s I</a:t>
            </a:r>
          </a:p>
          <a:p>
            <a:pPr lvl="1"/>
            <a:r>
              <a:rPr lang="en-US" sz="2400" smtClean="0"/>
              <a:t>Spatial Statistics Tools -&gt; Analyzing Patterns -&gt; Spatial Autocorrelation (Moran’s I)</a:t>
            </a:r>
          </a:p>
          <a:p>
            <a:r>
              <a:rPr lang="en-US" smtClean="0"/>
              <a:t>0 ~ Random</a:t>
            </a:r>
          </a:p>
          <a:p>
            <a:r>
              <a:rPr lang="en-US" smtClean="0"/>
              <a:t>1 = Perfect Correlation</a:t>
            </a:r>
          </a:p>
          <a:p>
            <a:r>
              <a:rPr lang="en-US" smtClean="0"/>
              <a:t>-1 = Perfect Dispersion (pattern)</a:t>
            </a:r>
          </a:p>
        </p:txBody>
      </p:sp>
      <p:pic>
        <p:nvPicPr>
          <p:cNvPr id="3076" name="Picture 2" descr="Global Moran's I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4495800"/>
            <a:ext cx="73787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677150" y="6488113"/>
            <a:ext cx="146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ArcGIS Help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Moran’s I Results</a:t>
            </a: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723582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120775" y="3048000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-0.05  = Random</a:t>
            </a: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139825" y="5016500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-1  = Opposite of autocorrelation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1120775" y="1143000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/>
              <a:t>0.8 = Spatial Autocorrelation</a:t>
            </a:r>
          </a:p>
        </p:txBody>
      </p:sp>
      <p:pic>
        <p:nvPicPr>
          <p:cNvPr id="41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5635625"/>
            <a:ext cx="73358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3736975"/>
            <a:ext cx="734377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Moran’s I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4000" y="1379408"/>
            <a:ext cx="6434262" cy="126041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pitchFamily="34" charset="0"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209675" y="3124200"/>
                <a:ext cx="7924800" cy="3733800"/>
              </a:xfrm>
            </p:spPr>
            <p:txBody>
              <a:bodyPr/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in the numerator vary in the same way from the mean (positively or negatively), the numerator will be positive.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vary in opposite ways from the mean, the numerator will be negative.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9675" y="3124200"/>
                <a:ext cx="7924800" cy="3733800"/>
              </a:xfrm>
              <a:blipFill rotWithShape="1">
                <a:blip r:embed="rId4"/>
                <a:stretch>
                  <a:fillRect l="-1692" t="-2288" r="-2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Moran’s I Weights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t="-1722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8781</TotalTime>
  <Words>292</Words>
  <Application>Microsoft Office PowerPoint</Application>
  <PresentationFormat>On-screen Show (4:3)</PresentationFormat>
  <Paragraphs>55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Analysis Tools</vt:lpstr>
      <vt:lpstr>Auto-Correlation</vt:lpstr>
      <vt:lpstr>Signal Components</vt:lpstr>
      <vt:lpstr>Is Correlation Bad?</vt:lpstr>
      <vt:lpstr>First Law of Geography</vt:lpstr>
      <vt:lpstr>Measuring Autocorrelation</vt:lpstr>
      <vt:lpstr>Moran’s I Results</vt:lpstr>
      <vt:lpstr>Moran’s I</vt:lpstr>
      <vt:lpstr>Moran’s I Weights</vt:lpstr>
      <vt:lpstr>Moran’s I</vt:lpstr>
      <vt:lpstr>Spatial Autocorrelation Game</vt:lpstr>
      <vt:lpstr>Other measures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143</cp:revision>
  <dcterms:created xsi:type="dcterms:W3CDTF">2008-05-04T17:53:48Z</dcterms:created>
  <dcterms:modified xsi:type="dcterms:W3CDTF">2013-09-23T17:51:03Z</dcterms:modified>
</cp:coreProperties>
</file>